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2" r:id="rId2"/>
    <p:sldId id="256" r:id="rId3"/>
    <p:sldId id="279" r:id="rId4"/>
    <p:sldId id="274" r:id="rId5"/>
    <p:sldId id="278" r:id="rId6"/>
    <p:sldId id="275" r:id="rId7"/>
    <p:sldId id="280" r:id="rId8"/>
    <p:sldId id="260" r:id="rId9"/>
    <p:sldId id="265" r:id="rId10"/>
    <p:sldId id="281" r:id="rId11"/>
    <p:sldId id="282" r:id="rId12"/>
    <p:sldId id="272" r:id="rId13"/>
    <p:sldId id="268" r:id="rId14"/>
    <p:sldId id="264" r:id="rId1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中間スタイル 3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78" autoAdjust="0"/>
    <p:restoredTop sz="94660"/>
  </p:normalViewPr>
  <p:slideViewPr>
    <p:cSldViewPr>
      <p:cViewPr varScale="1">
        <p:scale>
          <a:sx n="68" d="100"/>
          <a:sy n="68" d="100"/>
        </p:scale>
        <p:origin x="-1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82B0C-6450-40F2-8250-740E007C37A8}" type="datetimeFigureOut">
              <a:rPr kumimoji="1" lang="ja-JP" altLang="en-US" smtClean="0"/>
              <a:t>12/09/05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ADB40-B25B-4452-8CD1-8681E08C2B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5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ADB40-B25B-4452-8CD1-8681E08C2B42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12/09/05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12/09/05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12/09/05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12/09/05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12/09/05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12/09/05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12/09/05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12/09/05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12/09/05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12/09/05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8651-E1C9-468C-92D5-88D91A8C8540}" type="datetimeFigureOut">
              <a:rPr kumimoji="1" lang="ja-JP" altLang="en-US" smtClean="0"/>
              <a:pPr/>
              <a:t>12/09/05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48651-E1C9-468C-92D5-88D91A8C8540}" type="datetimeFigureOut">
              <a:rPr kumimoji="1" lang="ja-JP" altLang="en-US" smtClean="0"/>
              <a:pPr/>
              <a:t>12/09/05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918B6-200D-42A7-BA61-C1B3B4C2874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9512" y="1772816"/>
            <a:ext cx="8712968" cy="1470025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環境教育教材としてのダイナミックな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三段サボニウス型風車風力発電実験機</a:t>
            </a:r>
            <a:endParaRPr kumimoji="1" lang="ja-JP" altLang="en-US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1259632" y="3645024"/>
            <a:ext cx="6696744" cy="2711152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>
                <a:solidFill>
                  <a:srgbClr val="000000"/>
                </a:solidFill>
              </a:rPr>
              <a:t>川村康文、</a:t>
            </a:r>
            <a:r>
              <a:rPr lang="ja-JP" altLang="en-US" sz="2800" dirty="0" smtClean="0">
                <a:solidFill>
                  <a:srgbClr val="000000"/>
                </a:solidFill>
              </a:rPr>
              <a:t>田山朋子</a:t>
            </a:r>
            <a:r>
              <a:rPr kumimoji="1" lang="ja-JP" altLang="en-US" sz="2800" dirty="0" smtClean="0">
                <a:solidFill>
                  <a:srgbClr val="000000"/>
                </a:solidFill>
              </a:rPr>
              <a:t>、斉藤隆薫、</a:t>
            </a:r>
            <a:endParaRPr kumimoji="1" lang="en-US" altLang="ja-JP" sz="2800" dirty="0" smtClean="0">
              <a:solidFill>
                <a:srgbClr val="000000"/>
              </a:solidFill>
            </a:endParaRPr>
          </a:p>
          <a:p>
            <a:endParaRPr kumimoji="1" lang="en-US" altLang="ja-JP" sz="2800" dirty="0" smtClean="0">
              <a:solidFill>
                <a:srgbClr val="000000"/>
              </a:solidFill>
            </a:endParaRPr>
          </a:p>
          <a:p>
            <a:r>
              <a:rPr lang="ja-JP" altLang="en-US" sz="2800" dirty="0" smtClean="0">
                <a:solidFill>
                  <a:srgbClr val="000000"/>
                </a:solidFill>
              </a:rPr>
              <a:t>エネルギー環境教育研究</a:t>
            </a:r>
            <a:r>
              <a:rPr kumimoji="1" lang="ja-JP" altLang="en-US" sz="2800" dirty="0" smtClean="0">
                <a:solidFill>
                  <a:srgbClr val="000000"/>
                </a:solidFill>
              </a:rPr>
              <a:t>　</a:t>
            </a:r>
            <a:r>
              <a:rPr lang="en-US" altLang="ja-JP" sz="2800" dirty="0" smtClean="0">
                <a:solidFill>
                  <a:srgbClr val="000000"/>
                </a:solidFill>
              </a:rPr>
              <a:t>Vol.6 No.1</a:t>
            </a:r>
            <a:endParaRPr kumimoji="1" lang="en-US" altLang="ja-JP" sz="2800" dirty="0" smtClean="0">
              <a:solidFill>
                <a:srgbClr val="000000"/>
              </a:solidFill>
            </a:endParaRPr>
          </a:p>
          <a:p>
            <a:r>
              <a:rPr kumimoji="1" lang="ja-JP" altLang="en-US" sz="2800" dirty="0" smtClean="0">
                <a:solidFill>
                  <a:srgbClr val="000000"/>
                </a:solidFill>
              </a:rPr>
              <a:t>論文紹介　本多賢一郎</a:t>
            </a:r>
            <a:endParaRPr kumimoji="1" lang="en-US" altLang="ja-JP" sz="2800" dirty="0" smtClean="0">
              <a:solidFill>
                <a:srgbClr val="000000"/>
              </a:solidFill>
            </a:endParaRPr>
          </a:p>
          <a:p>
            <a:endParaRPr lang="en-US" altLang="ja-JP" dirty="0">
              <a:solidFill>
                <a:srgbClr val="000000"/>
              </a:solidFill>
            </a:endParaRPr>
          </a:p>
          <a:p>
            <a:endParaRPr kumimoji="1" lang="en-US" altLang="ja-JP" dirty="0" smtClean="0">
              <a:solidFill>
                <a:srgbClr val="000000"/>
              </a:solidFill>
            </a:endParaRPr>
          </a:p>
          <a:p>
            <a:endParaRPr lang="en-US" altLang="ja-JP" dirty="0">
              <a:solidFill>
                <a:srgbClr val="000000"/>
              </a:solidFill>
            </a:endParaRPr>
          </a:p>
          <a:p>
            <a:endParaRPr kumimoji="1" lang="en-US" altLang="ja-JP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2" y="908720"/>
            <a:ext cx="9014740" cy="5112568"/>
          </a:xfrm>
          <a:prstGeom prst="rect">
            <a:avLst/>
          </a:prstGeom>
        </p:spPr>
      </p:pic>
      <p:cxnSp>
        <p:nvCxnSpPr>
          <p:cNvPr id="3" name="直線コネクタ 2"/>
          <p:cNvCxnSpPr/>
          <p:nvPr/>
        </p:nvCxnSpPr>
        <p:spPr>
          <a:xfrm>
            <a:off x="6012160" y="2132856"/>
            <a:ext cx="288032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>
            <a:off x="6012160" y="2636912"/>
            <a:ext cx="288032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V="1">
            <a:off x="6020544" y="2348880"/>
            <a:ext cx="927720" cy="838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V="1">
            <a:off x="5940152" y="2924944"/>
            <a:ext cx="360040" cy="838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6012160" y="3212976"/>
            <a:ext cx="288032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1115616" y="2636912"/>
            <a:ext cx="201622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1115616" y="2924944"/>
            <a:ext cx="100811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1259632" y="3212976"/>
            <a:ext cx="1872208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1115616" y="3501008"/>
            <a:ext cx="12241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766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80728"/>
            <a:ext cx="9003901" cy="4896544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5940152" y="5805264"/>
            <a:ext cx="21602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5940152" y="5517232"/>
            <a:ext cx="2952328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6012160" y="5229200"/>
            <a:ext cx="288032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1187624" y="5229200"/>
            <a:ext cx="201622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1187624" y="4941168"/>
            <a:ext cx="201622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1259632" y="4653136"/>
            <a:ext cx="1872208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279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539552" y="548680"/>
            <a:ext cx="1005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 smtClean="0"/>
              <a:t>考察</a:t>
            </a:r>
            <a:endParaRPr lang="en-US" altLang="ja-JP" sz="3200" b="1" u="sng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552" y="1328568"/>
            <a:ext cx="7728874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0.5m/s</a:t>
            </a:r>
            <a:r>
              <a:rPr lang="ja-JP" altLang="en-US" sz="2800" dirty="0" smtClean="0"/>
              <a:t>から風車は回転を始めるが、降圧回路等の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回路自体による電圧降下がある。</a:t>
            </a:r>
            <a:endParaRPr kumimoji="1" lang="en-US" altLang="ja-JP" sz="2800" dirty="0" smtClean="0"/>
          </a:p>
          <a:p>
            <a:endParaRPr lang="en-US" altLang="ja-JP" sz="2800" dirty="0"/>
          </a:p>
          <a:p>
            <a:pPr algn="ctr"/>
            <a:r>
              <a:rPr kumimoji="1" lang="ja-JP" altLang="en-US" sz="2800" dirty="0" smtClean="0"/>
              <a:t>　　　　　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1.0m/s</a:t>
            </a:r>
            <a:r>
              <a:rPr kumimoji="1" lang="ja-JP" altLang="en-US" sz="2800" dirty="0" smtClean="0"/>
              <a:t>以上の風速が必要となる</a:t>
            </a:r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/>
          </a:p>
          <a:p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76328" y="2198290"/>
            <a:ext cx="495672" cy="2160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67944" y="3717032"/>
            <a:ext cx="576064" cy="288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1" name="下矢印 10"/>
          <p:cNvSpPr/>
          <p:nvPr/>
        </p:nvSpPr>
        <p:spPr>
          <a:xfrm>
            <a:off x="4211960" y="2276872"/>
            <a:ext cx="432048" cy="36004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755576" y="3789040"/>
            <a:ext cx="7632848" cy="1368152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</a:rPr>
              <a:t>弱い風速時であっても確実に発電が可能になるように、回路の改良を行いたい</a:t>
            </a:r>
            <a:endParaRPr lang="en-US" altLang="ja-JP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3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476672"/>
            <a:ext cx="12666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 smtClean="0"/>
              <a:t>まとめ</a:t>
            </a:r>
            <a:endParaRPr lang="en-US" altLang="ja-JP" sz="3200" b="1" u="sng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5576" y="1700808"/>
            <a:ext cx="8150188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多くの環境科学技術は未だに未熟で、まだまだ</a:t>
            </a:r>
            <a:endParaRPr lang="en-US" altLang="ja-JP" sz="2800" dirty="0" smtClean="0"/>
          </a:p>
          <a:p>
            <a:r>
              <a:rPr lang="ja-JP" altLang="en-US" sz="2800" dirty="0" smtClean="0"/>
              <a:t>発展させていかなくてはならない</a:t>
            </a:r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理科教員は、その進化を随時取り入れていき、</a:t>
            </a:r>
            <a:endParaRPr lang="en-US" altLang="ja-JP" sz="2800" dirty="0" smtClean="0"/>
          </a:p>
          <a:p>
            <a:r>
              <a:rPr lang="ja-JP" altLang="en-US" sz="2800" dirty="0" smtClean="0"/>
              <a:t>本研究のような実験教材を教員自らが開発すること</a:t>
            </a:r>
            <a:endParaRPr lang="en-US" altLang="ja-JP" sz="2800" dirty="0" smtClean="0"/>
          </a:p>
          <a:p>
            <a:endParaRPr lang="en-US" altLang="ja-JP" sz="2800" dirty="0" smtClean="0"/>
          </a:p>
        </p:txBody>
      </p:sp>
      <p:sp>
        <p:nvSpPr>
          <p:cNvPr id="7" name="下矢印 6"/>
          <p:cNvSpPr/>
          <p:nvPr/>
        </p:nvSpPr>
        <p:spPr>
          <a:xfrm>
            <a:off x="4067944" y="2780928"/>
            <a:ext cx="432048" cy="5760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69010" y="4941168"/>
            <a:ext cx="6210955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3000" u="sng" dirty="0" smtClean="0">
                <a:solidFill>
                  <a:srgbClr val="FF0000"/>
                </a:solidFill>
              </a:rPr>
              <a:t>生徒の地球環境問題解決への意欲、</a:t>
            </a:r>
            <a:endParaRPr lang="en-US" altLang="ja-JP" sz="3000" u="sng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3000" u="sng" dirty="0" smtClean="0">
                <a:solidFill>
                  <a:srgbClr val="FF0000"/>
                </a:solidFill>
              </a:rPr>
              <a:t>関心を高めていくことが必要</a:t>
            </a:r>
            <a:endParaRPr lang="en-US" altLang="ja-JP" sz="3000" u="sng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11560" y="611976"/>
            <a:ext cx="29418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/>
              <a:t>本論文</a:t>
            </a:r>
            <a:r>
              <a:rPr lang="ja-JP" altLang="en-US" sz="3200" b="1" u="sng" dirty="0" smtClean="0"/>
              <a:t>を読んで</a:t>
            </a:r>
            <a:endParaRPr lang="en-US" altLang="ja-JP" sz="3200" b="1" u="sng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9512" y="1556792"/>
            <a:ext cx="878497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・発電機と発電電圧などの相性</a:t>
            </a:r>
            <a:endParaRPr lang="en-US" altLang="ja-JP" sz="2800" dirty="0" smtClean="0"/>
          </a:p>
          <a:p>
            <a:endParaRPr lang="en-US" altLang="ja-JP" sz="1200" dirty="0" smtClean="0"/>
          </a:p>
          <a:p>
            <a:r>
              <a:rPr lang="ja-JP" altLang="en-US" sz="2800" dirty="0" smtClean="0"/>
              <a:t>・増速機構と増速方法</a:t>
            </a:r>
            <a:endParaRPr lang="en-US" altLang="ja-JP" sz="2800" dirty="0" smtClean="0"/>
          </a:p>
          <a:p>
            <a:endParaRPr lang="en-US" altLang="ja-JP" sz="1200" dirty="0" smtClean="0"/>
          </a:p>
          <a:p>
            <a:r>
              <a:rPr lang="ja-JP" altLang="en-US" sz="2800" dirty="0" smtClean="0"/>
              <a:t>・現場での利用（風速）と生徒の目線</a:t>
            </a:r>
            <a:endParaRPr lang="en-US" altLang="ja-JP" sz="2800" dirty="0" smtClean="0"/>
          </a:p>
          <a:p>
            <a:endParaRPr lang="en-US" altLang="ja-JP" sz="1200" dirty="0" smtClean="0"/>
          </a:p>
          <a:p>
            <a:r>
              <a:rPr lang="ja-JP" altLang="en-US" sz="2800" dirty="0" smtClean="0"/>
              <a:t>・演示用のものを生徒が作れる方法</a:t>
            </a:r>
            <a:endParaRPr lang="en-US" altLang="ja-JP" sz="2800" dirty="0" smtClean="0"/>
          </a:p>
          <a:p>
            <a:endParaRPr lang="en-US" altLang="ja-JP" sz="1200" dirty="0"/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pPr algn="ctr"/>
            <a:endParaRPr lang="en-US" altLang="ja-JP" sz="2800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005064"/>
            <a:ext cx="3456384" cy="265750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4077072"/>
            <a:ext cx="2520280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683568" y="404664"/>
            <a:ext cx="19442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u="sng" dirty="0" smtClean="0"/>
              <a:t>これまで</a:t>
            </a:r>
            <a:endParaRPr kumimoji="1" lang="ja-JP" altLang="en-US" sz="3200" b="1" u="sng" dirty="0"/>
          </a:p>
        </p:txBody>
      </p:sp>
      <p:sp>
        <p:nvSpPr>
          <p:cNvPr id="3" name="角丸四角形 2"/>
          <p:cNvSpPr/>
          <p:nvPr/>
        </p:nvSpPr>
        <p:spPr>
          <a:xfrm>
            <a:off x="1043608" y="1196752"/>
            <a:ext cx="3096344" cy="1800200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2800" dirty="0" smtClean="0">
              <a:solidFill>
                <a:schemeClr val="tx1"/>
              </a:solidFill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</a:rPr>
              <a:t>三段</a:t>
            </a:r>
            <a:r>
              <a:rPr lang="ja-JP" altLang="en-US" sz="2800" dirty="0">
                <a:solidFill>
                  <a:schemeClr val="tx1"/>
                </a:solidFill>
              </a:rPr>
              <a:t>サボニウスで２</a:t>
            </a:r>
            <a:r>
              <a:rPr lang="en-US" altLang="ja-JP" sz="2800" dirty="0">
                <a:solidFill>
                  <a:schemeClr val="tx1"/>
                </a:solidFill>
              </a:rPr>
              <a:t>W</a:t>
            </a:r>
            <a:r>
              <a:rPr lang="ja-JP" altLang="en-US" sz="2800" dirty="0" smtClean="0">
                <a:solidFill>
                  <a:schemeClr val="tx1"/>
                </a:solidFill>
              </a:rPr>
              <a:t>のテレビ</a:t>
            </a:r>
            <a:r>
              <a:rPr lang="ja-JP" altLang="en-US" sz="2800" dirty="0">
                <a:solidFill>
                  <a:schemeClr val="tx1"/>
                </a:solidFill>
              </a:rPr>
              <a:t>の点灯に成功している</a:t>
            </a:r>
          </a:p>
          <a:p>
            <a:pPr lvl="0" algn="ctr"/>
            <a:endParaRPr lang="en-US" altLang="ja-JP" sz="2800" dirty="0" smtClean="0">
              <a:solidFill>
                <a:prstClr val="black"/>
              </a:solidFill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971601" y="3861048"/>
            <a:ext cx="3240359" cy="2232248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2800" dirty="0" smtClean="0">
                <a:solidFill>
                  <a:prstClr val="black"/>
                </a:solidFill>
              </a:rPr>
              <a:t>より多くの児童・生徒が同時に体験できるようにより大きなテレビにしたい</a:t>
            </a:r>
            <a:r>
              <a:rPr lang="en-US" altLang="ja-JP" sz="2800" dirty="0" smtClean="0">
                <a:solidFill>
                  <a:prstClr val="black"/>
                </a:solidFill>
              </a:rPr>
              <a:t>!!</a:t>
            </a:r>
            <a:endParaRPr lang="en-US" altLang="ja-JP" sz="2800" dirty="0">
              <a:solidFill>
                <a:prstClr val="black"/>
              </a:solidFill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2267744" y="3140968"/>
            <a:ext cx="504056" cy="6480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43" y="831723"/>
            <a:ext cx="2354201" cy="5477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83568" y="620688"/>
            <a:ext cx="48782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 smtClean="0"/>
              <a:t>開発した風車の大きな特徴</a:t>
            </a:r>
            <a:endParaRPr lang="en-US" altLang="ja-JP" sz="3200" b="1" u="sng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27584" y="1916832"/>
            <a:ext cx="7786908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バッテリーを用いればテレビを点けることができる</a:t>
            </a:r>
            <a:endParaRPr lang="en-US" altLang="ja-JP" sz="2800" dirty="0" smtClean="0"/>
          </a:p>
          <a:p>
            <a:endParaRPr lang="en-US" altLang="ja-JP" sz="2800" dirty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生徒から</a:t>
            </a:r>
            <a:r>
              <a:rPr lang="ja-JP" altLang="en-US" sz="2800" dirty="0" smtClean="0">
                <a:solidFill>
                  <a:srgbClr val="FF0000"/>
                </a:solidFill>
              </a:rPr>
              <a:t>「風車が回転していないのにテレビが映る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r>
              <a:rPr lang="ja-JP" altLang="en-US" sz="2800" dirty="0" smtClean="0">
                <a:solidFill>
                  <a:srgbClr val="FF0000"/>
                </a:solidFill>
              </a:rPr>
              <a:t>のはどうしてですか」</a:t>
            </a:r>
            <a:r>
              <a:rPr lang="ja-JP" altLang="en-US" sz="2800" dirty="0" smtClean="0"/>
              <a:t>という質問</a:t>
            </a:r>
            <a:endParaRPr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pPr algn="ctr"/>
            <a:r>
              <a:rPr lang="ja-JP" altLang="en-US" sz="2800" dirty="0" smtClean="0"/>
              <a:t>風が吹いたときのみ発電するようにする</a:t>
            </a:r>
            <a:endParaRPr kumimoji="1" lang="ja-JP" altLang="en-US" sz="2800" dirty="0"/>
          </a:p>
        </p:txBody>
      </p:sp>
      <p:sp>
        <p:nvSpPr>
          <p:cNvPr id="6" name="下矢印 5"/>
          <p:cNvSpPr/>
          <p:nvPr/>
        </p:nvSpPr>
        <p:spPr>
          <a:xfrm>
            <a:off x="4211960" y="2564904"/>
            <a:ext cx="504056" cy="5040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>
            <a:off x="4211960" y="4221088"/>
            <a:ext cx="504056" cy="5040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8744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83568" y="620688"/>
            <a:ext cx="25186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 smtClean="0"/>
              <a:t>開発した風車</a:t>
            </a:r>
            <a:endParaRPr lang="en-US" altLang="ja-JP" sz="3200" b="1" u="sng" dirty="0" smtClean="0"/>
          </a:p>
        </p:txBody>
      </p:sp>
      <p:pic>
        <p:nvPicPr>
          <p:cNvPr id="7" name="図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3240360" cy="50940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268760"/>
            <a:ext cx="4464496" cy="534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65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93" y="476672"/>
            <a:ext cx="4415531" cy="345638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548680"/>
            <a:ext cx="3645520" cy="415084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874195" y="5031124"/>
            <a:ext cx="64330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オーバーラップ比　</a:t>
            </a:r>
            <a:r>
              <a:rPr kumimoji="1" lang="en-US" altLang="ja-JP" sz="2800" dirty="0" smtClean="0"/>
              <a:t>0.27</a:t>
            </a:r>
          </a:p>
          <a:p>
            <a:r>
              <a:rPr lang="ja-JP" altLang="en-US" sz="2800" dirty="0" smtClean="0"/>
              <a:t>アスペクト比　　　　</a:t>
            </a:r>
            <a:r>
              <a:rPr lang="en-US" altLang="ja-JP" sz="2800" dirty="0" smtClean="0"/>
              <a:t>2.35</a:t>
            </a:r>
            <a:r>
              <a:rPr lang="ja-JP" altLang="en-US" sz="2800" dirty="0" smtClean="0"/>
              <a:t>（一段のみは</a:t>
            </a:r>
            <a:r>
              <a:rPr lang="en-US" altLang="ja-JP" sz="2800" dirty="0" smtClean="0"/>
              <a:t>0.78</a:t>
            </a:r>
            <a:r>
              <a:rPr lang="ja-JP" altLang="en-US" sz="2800" dirty="0" smtClean="0"/>
              <a:t>）　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1715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83568" y="620688"/>
            <a:ext cx="36215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 smtClean="0"/>
              <a:t>大きさに関する工夫</a:t>
            </a:r>
            <a:endParaRPr lang="en-US" altLang="ja-JP" sz="3200" b="1" u="sng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27584" y="1916832"/>
            <a:ext cx="681208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1.</a:t>
            </a:r>
            <a:r>
              <a:rPr lang="ja-JP" altLang="en-US" sz="2800" dirty="0" smtClean="0"/>
              <a:t>学校現場で授業に使える教材として開発</a:t>
            </a:r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ja-JP" altLang="en-US" sz="2800" dirty="0" smtClean="0"/>
              <a:t>　</a:t>
            </a:r>
            <a:r>
              <a:rPr lang="ja-JP" altLang="en-US" sz="2800" dirty="0" smtClean="0">
                <a:solidFill>
                  <a:srgbClr val="FF0000"/>
                </a:solidFill>
              </a:rPr>
              <a:t>教室のドアを通る</a:t>
            </a:r>
            <a:r>
              <a:rPr lang="en-US" altLang="ja-JP" sz="2800" dirty="0" smtClean="0">
                <a:solidFill>
                  <a:srgbClr val="FF0000"/>
                </a:solidFill>
              </a:rPr>
              <a:t>120cm×100cm×200cm</a:t>
            </a:r>
            <a:r>
              <a:rPr lang="ja-JP" altLang="en-US" sz="2800" dirty="0" smtClean="0">
                <a:solidFill>
                  <a:srgbClr val="FF0000"/>
                </a:solidFill>
              </a:rPr>
              <a:t>に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endParaRPr lang="en-US" altLang="ja-JP" sz="2800" dirty="0" smtClean="0">
              <a:solidFill>
                <a:srgbClr val="FF0000"/>
              </a:solidFill>
            </a:endParaRPr>
          </a:p>
          <a:p>
            <a:r>
              <a:rPr lang="en-US" altLang="ja-JP" sz="2800" dirty="0" smtClean="0"/>
              <a:t>2.</a:t>
            </a:r>
            <a:r>
              <a:rPr lang="ja-JP" altLang="en-US" sz="2800" dirty="0" smtClean="0"/>
              <a:t>野外授業に持ち出せる</a:t>
            </a:r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ja-JP" altLang="en-US" sz="2800" dirty="0" smtClean="0">
                <a:solidFill>
                  <a:srgbClr val="FF0000"/>
                </a:solidFill>
              </a:rPr>
              <a:t>バンタイプの軽自動車に積載できるよう設計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kumimoji="1" lang="ja-JP" altLang="en-US" sz="2800" dirty="0"/>
          </a:p>
        </p:txBody>
      </p:sp>
      <p:sp>
        <p:nvSpPr>
          <p:cNvPr id="4" name="下矢印 3"/>
          <p:cNvSpPr/>
          <p:nvPr/>
        </p:nvSpPr>
        <p:spPr>
          <a:xfrm>
            <a:off x="4211960" y="2492896"/>
            <a:ext cx="432048" cy="36004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下矢印 4"/>
          <p:cNvSpPr/>
          <p:nvPr/>
        </p:nvSpPr>
        <p:spPr>
          <a:xfrm>
            <a:off x="4211960" y="4149080"/>
            <a:ext cx="432048" cy="36004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972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86277" y="476672"/>
            <a:ext cx="14157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 smtClean="0"/>
              <a:t>発電機</a:t>
            </a:r>
            <a:endParaRPr lang="en-US" altLang="ja-JP" sz="3200" b="1" u="sng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16632"/>
            <a:ext cx="3669027" cy="440283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585609"/>
            <a:ext cx="3528392" cy="237178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67544" y="1340768"/>
            <a:ext cx="44644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石田製作所製「</a:t>
            </a:r>
            <a:r>
              <a:rPr lang="en-US" altLang="ja-JP" sz="2800" dirty="0" smtClean="0"/>
              <a:t>E020L</a:t>
            </a:r>
            <a:r>
              <a:rPr lang="ja-JP" altLang="en-US" sz="2800" dirty="0" smtClean="0"/>
              <a:t>」</a:t>
            </a:r>
            <a:endParaRPr lang="en-US" altLang="ja-JP" sz="2800" dirty="0" smtClean="0"/>
          </a:p>
          <a:p>
            <a:r>
              <a:rPr lang="ja-JP" altLang="en-US" sz="2800" dirty="0" smtClean="0"/>
              <a:t>定格出力</a:t>
            </a:r>
            <a:r>
              <a:rPr lang="en-US" altLang="ja-JP" sz="2800" dirty="0" smtClean="0"/>
              <a:t>200W</a:t>
            </a:r>
          </a:p>
          <a:p>
            <a:r>
              <a:rPr lang="ja-JP" altLang="en-US" sz="2800" dirty="0" smtClean="0"/>
              <a:t>三相交流</a:t>
            </a:r>
            <a:endParaRPr lang="en-US" altLang="ja-JP" sz="2800" dirty="0" smtClean="0"/>
          </a:p>
          <a:p>
            <a:endParaRPr lang="en-US" altLang="ja-JP" sz="1200" dirty="0"/>
          </a:p>
          <a:p>
            <a:r>
              <a:rPr lang="ja-JP" altLang="en-US" sz="2800" dirty="0" smtClean="0"/>
              <a:t>別途で直流安定回路を接続</a:t>
            </a:r>
            <a:endParaRPr lang="en-US" altLang="ja-JP" sz="2800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356992"/>
            <a:ext cx="4401765" cy="33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5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86277" y="476672"/>
            <a:ext cx="1005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 smtClean="0"/>
              <a:t>性能</a:t>
            </a:r>
            <a:endParaRPr lang="en-US" altLang="ja-JP" sz="3200" b="1" u="sng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00808"/>
            <a:ext cx="3746453" cy="437361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050" y="260648"/>
            <a:ext cx="4786414" cy="324036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3479050"/>
            <a:ext cx="4248472" cy="3219694"/>
          </a:xfrm>
          <a:prstGeom prst="rect">
            <a:avLst/>
          </a:prstGeom>
        </p:spPr>
      </p:pic>
      <p:cxnSp>
        <p:nvCxnSpPr>
          <p:cNvPr id="10" name="直線コネクタ 9"/>
          <p:cNvCxnSpPr/>
          <p:nvPr/>
        </p:nvCxnSpPr>
        <p:spPr>
          <a:xfrm>
            <a:off x="179512" y="4293096"/>
            <a:ext cx="374441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1115616" y="6093296"/>
            <a:ext cx="1612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負荷抵抗</a:t>
            </a:r>
            <a:r>
              <a:rPr kumimoji="1" lang="en-US" altLang="ja-JP" dirty="0" smtClean="0"/>
              <a:t>100Ω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476672"/>
            <a:ext cx="2646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 smtClean="0"/>
              <a:t>授業展開の案</a:t>
            </a:r>
            <a:endParaRPr lang="en-US" altLang="ja-JP" sz="3200" b="1" u="sng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9552" y="1124744"/>
            <a:ext cx="7187985" cy="4832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物理基礎のエネルギー変換の学習として</a:t>
            </a:r>
            <a:endParaRPr lang="en-US" altLang="ja-JP" sz="2800" dirty="0" smtClean="0"/>
          </a:p>
          <a:p>
            <a:r>
              <a:rPr lang="en-US" altLang="ja-JP" sz="2800" dirty="0" smtClean="0"/>
              <a:t>50</a:t>
            </a:r>
            <a:r>
              <a:rPr lang="ja-JP" altLang="en-US" sz="2800" dirty="0" smtClean="0"/>
              <a:t>分の授業</a:t>
            </a:r>
            <a:r>
              <a:rPr lang="en-US" altLang="ja-JP" sz="2800" dirty="0" smtClean="0"/>
              <a:t>2</a:t>
            </a:r>
            <a:r>
              <a:rPr lang="ja-JP" altLang="en-US" sz="2800" dirty="0" smtClean="0"/>
              <a:t>回の</a:t>
            </a:r>
            <a:r>
              <a:rPr lang="en-US" altLang="ja-JP" sz="2800" dirty="0" smtClean="0"/>
              <a:t>100</a:t>
            </a:r>
            <a:r>
              <a:rPr lang="ja-JP" altLang="en-US" sz="2800" dirty="0" smtClean="0"/>
              <a:t>分間</a:t>
            </a:r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ja-JP" altLang="en-US" sz="2800" dirty="0" smtClean="0"/>
              <a:t>・卓上型の小型サボニウス型風車（生徒実験）</a:t>
            </a:r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ja-JP" altLang="en-US" sz="2800" dirty="0" smtClean="0"/>
              <a:t>・より迫力のある本研究で開発した風車（演示）</a:t>
            </a:r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ja-JP" sz="2800" dirty="0"/>
              <a:t>　</a:t>
            </a:r>
            <a:endParaRPr lang="en-US" altLang="ja-JP" sz="2800" dirty="0" smtClean="0"/>
          </a:p>
          <a:p>
            <a:endParaRPr kumimoji="1" lang="en-US" altLang="ja-JP" sz="2800" dirty="0"/>
          </a:p>
          <a:p>
            <a:endParaRPr kumimoji="1" lang="ja-JP" altLang="en-US" sz="2800" dirty="0"/>
          </a:p>
        </p:txBody>
      </p:sp>
      <p:sp>
        <p:nvSpPr>
          <p:cNvPr id="10" name="角丸四角形 9"/>
          <p:cNvSpPr/>
          <p:nvPr/>
        </p:nvSpPr>
        <p:spPr>
          <a:xfrm>
            <a:off x="755576" y="4437112"/>
            <a:ext cx="7632848" cy="1368152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</a:rPr>
              <a:t>エネルギー教育・環境教育の視点を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2800" dirty="0" smtClean="0">
                <a:solidFill>
                  <a:srgbClr val="FF0000"/>
                </a:solidFill>
              </a:rPr>
              <a:t>入れることが重要</a:t>
            </a:r>
            <a:endParaRPr lang="en-US" altLang="ja-JP" sz="2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1453</TotalTime>
  <Words>348</Words>
  <Application>Microsoft Macintosh PowerPoint</Application>
  <PresentationFormat>画面に合わせる (4:3)</PresentationFormat>
  <Paragraphs>79</Paragraphs>
  <Slides>14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5" baseType="lpstr">
      <vt:lpstr>Office テーマ</vt:lpstr>
      <vt:lpstr>環境教育教材としてのダイナミックな 三段サボニウス型風車風力発電実験機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watanabe</dc:creator>
  <cp:lastModifiedBy>本多 賢一郎</cp:lastModifiedBy>
  <cp:revision>109</cp:revision>
  <dcterms:created xsi:type="dcterms:W3CDTF">2011-10-10T17:30:31Z</dcterms:created>
  <dcterms:modified xsi:type="dcterms:W3CDTF">2012-09-05T07:56:52Z</dcterms:modified>
</cp:coreProperties>
</file>